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6DA12D-CCBD-4EFB-B06F-B3CC95B30BBA}">
  <a:tblStyle styleId="{596DA12D-CCBD-4EFB-B06F-B3CC95B30B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cdabe48d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cdabe48d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cdabe48d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cdabe48d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cdabe48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cdabe48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cdabe48d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cdabe48d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cdabe48d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cdabe48d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dabe48d7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dabe48d7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dabe48d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dabe48d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cdabe48d7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cdabe48d7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cdabe48d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cdabe48d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cdabe48d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cdabe48d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dabe48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cdabe48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cdabe48d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cdabe48d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cdabe48d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cdabe48d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cdabe48d7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cdabe48d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cdabe48d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cdabe48d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cdabe48d7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cdabe48d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cdabe48d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cdabe48d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dabe48d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cdabe48d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cdabe48d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cdabe48d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cdabe48d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cdabe48d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dabe48d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dabe48d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cdabe48d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cdabe48d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cdabe48d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cdabe48d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225" y="713275"/>
            <a:ext cx="8222100" cy="30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 proposal to	investigate three technical solutions to prevent dirty 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masjid toilet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 in Ankara Gençlik Parkı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87" name="Google Shape;87;p13"/>
          <p:cNvSpPr/>
          <p:nvPr/>
        </p:nvSpPr>
        <p:spPr>
          <a:xfrm>
            <a:off x="883675" y="3885650"/>
            <a:ext cx="2028000" cy="9696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21600" y="3885650"/>
            <a:ext cx="174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Kutay Şenyiğit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21902377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 401-12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Who:</a:t>
            </a:r>
            <a:r>
              <a:rPr b="1" lang="tr"/>
              <a:t> The people who visits Ankara Gençlik Parkı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What:</a:t>
            </a:r>
            <a:r>
              <a:rPr b="1" lang="tr"/>
              <a:t> Cleaning is done in a certain frequency not after a problem occurs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When:</a:t>
            </a:r>
            <a:r>
              <a:rPr b="1" lang="tr"/>
              <a:t> Always, but most at weekends and on special days like end of the school day [7]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Where:</a:t>
            </a:r>
            <a:r>
              <a:rPr b="1" lang="tr"/>
              <a:t> Ankara Gençlik Parkı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Why:</a:t>
            </a:r>
            <a:r>
              <a:rPr b="1" lang="tr"/>
              <a:t> Lack of ability to call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How:</a:t>
            </a:r>
            <a:r>
              <a:rPr b="1" lang="tr"/>
              <a:t> This is an important problem because it increase risk of diseases </a:t>
            </a:r>
            <a:endParaRPr b="1"/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Root Cause:</a:t>
            </a:r>
            <a:r>
              <a:rPr lang="tr">
                <a:solidFill>
                  <a:srgbClr val="000000"/>
                </a:solidFill>
              </a:rPr>
              <a:t> Cleaning staff is not cleaning the restroom when it is needed.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Floors are wet and dirty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Sink is not clean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Two toilet cubicle are not clean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000000"/>
                </a:solidFill>
              </a:rPr>
              <a:t>The restroom is cleaned everyday for only 5 times by municipality [7].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Solutions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1-</a:t>
            </a:r>
            <a:r>
              <a:rPr lang="tr"/>
              <a:t> A QR code for letting the staff know which part of the restroom has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2-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No Touch Button </a:t>
            </a:r>
            <a:r>
              <a:rPr lang="tr"/>
              <a:t>for calling the staff to indicate that there is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3-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An automated system for calling the staff that </a:t>
            </a:r>
            <a:r>
              <a:rPr lang="tr"/>
              <a:t>consists</a:t>
            </a:r>
            <a:r>
              <a:rPr lang="tr"/>
              <a:t> of a dirt detection system, water leak </a:t>
            </a:r>
            <a:r>
              <a:rPr lang="tr"/>
              <a:t>detector</a:t>
            </a:r>
            <a:r>
              <a:rPr lang="tr"/>
              <a:t> and waste bin fill-level sensors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1708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1: QR Code System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69996" y="4817708"/>
            <a:ext cx="47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496782"/>
            <a:ext cx="1106115" cy="1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2597479" y="1717321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40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61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695672" y="1631734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927" y="1258629"/>
            <a:ext cx="991853" cy="1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2128875" y="44637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11:  QR Code System [8]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2: No Touch Button Notification System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3" y="1123650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4571991" y="2131423"/>
            <a:ext cx="824100" cy="6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99" y="1649897"/>
            <a:ext cx="1108880" cy="148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99450" y="37631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12:  No Touch Button Notification System  [9]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it works?</a:t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95306" y="48065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875"/>
            <a:ext cx="3053100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11700" y="3820400"/>
            <a:ext cx="41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1000 m  - 3000 m distance range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Ability to send stop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79375" y="34664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13:  Taxi Buttons [19]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602725" y="1473200"/>
            <a:ext cx="1756200" cy="1891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00" y="515300"/>
            <a:ext cx="330510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28425" y="36164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14:  No Touch Button [20]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3" y="1017800"/>
            <a:ext cx="2220426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1177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IoT enabled Bin [18].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16732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Water Leak Detector [14].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" y="1185899"/>
            <a:ext cx="2644899" cy="2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075" y="1472799"/>
            <a:ext cx="3318924" cy="2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255400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Dirt detection algorithm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[17].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964575" y="399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15 [15]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84475" y="3956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16 [14]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6925850" y="39152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17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 </a:t>
            </a:r>
            <a:endParaRPr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25" y="1017800"/>
            <a:ext cx="6531799" cy="36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3196525" y="46710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18: Dirt Detection Algorithm 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11700" y="1017800"/>
            <a:ext cx="8900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200">
                <a:solidFill>
                  <a:schemeClr val="accent3"/>
                </a:solidFill>
              </a:rPr>
              <a:t>1-COST</a:t>
            </a:r>
            <a:endParaRPr b="1" sz="9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1.1 QR Code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design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domain and host of the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phones that will be given to the cleaning staff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1.2</a:t>
            </a:r>
            <a:r>
              <a:rPr b="1" lang="tr" sz="5749">
                <a:solidFill>
                  <a:schemeClr val="dk1"/>
                </a:solidFill>
              </a:rPr>
              <a:t> No Touch Button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taxi button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no-touch button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1.3 Automated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IoT-enabled bin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water leak detector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systems that detects dirt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95306" y="47920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2- </a:t>
            </a:r>
            <a:r>
              <a:rPr b="1" lang="tr" sz="3000">
                <a:solidFill>
                  <a:schemeClr val="accent3"/>
                </a:solidFill>
              </a:rPr>
              <a:t>Applicability</a:t>
            </a:r>
            <a:endParaRPr b="1" sz="30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3- Efficiency</a:t>
            </a:r>
            <a:endParaRPr b="1"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3973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86" name="Google Shape;286;p31"/>
          <p:cNvSpPr txBox="1"/>
          <p:nvPr/>
        </p:nvSpPr>
        <p:spPr>
          <a:xfrm>
            <a:off x="596800" y="3026675"/>
            <a:ext cx="3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Criteria for Assessing 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Research 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References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29500" y="4780950"/>
            <a:ext cx="51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tr" sz="2000"/>
              <a:t>‹#›</a:t>
            </a:fld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Research Methodology</a:t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5487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93" name="Google Shape;293;p32"/>
          <p:cNvSpPr txBox="1"/>
          <p:nvPr/>
        </p:nvSpPr>
        <p:spPr>
          <a:xfrm>
            <a:off x="-96700" y="1996250"/>
            <a:ext cx="3772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dirt detection algorithm will be implemented will be asked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collected signals of the detectors will notify the staff will be consultant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asked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747725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Expert Opinion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9477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68588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3613500" y="2048400"/>
            <a:ext cx="26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Required hardwares, softwares or cloud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will be determined on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6378575" y="1996250"/>
            <a:ext cx="27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researched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 rot="10800000">
            <a:off x="57775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3902700" y="18489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 rot="10800000">
            <a:off x="680430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07" name="Google Shape;307;p3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/>
              <a:t>[1] </a:t>
            </a:r>
            <a:r>
              <a:rPr lang="tr" sz="4000">
                <a:solidFill>
                  <a:srgbClr val="000000"/>
                </a:solidFill>
              </a:rPr>
              <a:t>“Urinary frequency,” </a:t>
            </a:r>
            <a:r>
              <a:rPr i="1" lang="tr" sz="4000">
                <a:solidFill>
                  <a:srgbClr val="000000"/>
                </a:solidFill>
              </a:rPr>
              <a:t>Bladder &amp; Bowel Community</a:t>
            </a:r>
            <a:r>
              <a:rPr lang="tr" sz="4000">
                <a:solidFill>
                  <a:srgbClr val="000000"/>
                </a:solidFill>
              </a:rPr>
              <a:t>, 16-Aug-2021. [Online]. Available: https://www.bladderandbowel.org/bladder/bladder-conditions-and-symptoms/frequency/#:~:text=For%20most%20people%2C%20the%20normal,times%20they%20visit%20the%20toilet.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[2] </a:t>
            </a:r>
            <a:r>
              <a:rPr lang="tr" sz="4000">
                <a:solidFill>
                  <a:srgbClr val="000000"/>
                </a:solidFill>
              </a:rPr>
              <a:t>“Survey reveals top ten restroom complaints/usage stats,” </a:t>
            </a:r>
            <a:r>
              <a:rPr i="1" lang="tr" sz="4000">
                <a:solidFill>
                  <a:srgbClr val="000000"/>
                </a:solidFill>
              </a:rPr>
              <a:t>CleanLink</a:t>
            </a:r>
            <a:r>
              <a:rPr lang="tr" sz="4000">
                <a:solidFill>
                  <a:srgbClr val="000000"/>
                </a:solidFill>
              </a:rPr>
              <a:t>. [Online]. Available: https://www.cleanlink.com/news/article/Survey-Reveals-Top-Ten-Restroom-ComplaintsUsage-Stats--19737.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[3]</a:t>
            </a:r>
            <a:r>
              <a:rPr lang="tr" sz="4000">
                <a:solidFill>
                  <a:srgbClr val="000000"/>
                </a:solidFill>
              </a:rPr>
              <a:t>“Research,” </a:t>
            </a:r>
            <a:r>
              <a:rPr i="1" lang="tr" sz="4000">
                <a:solidFill>
                  <a:srgbClr val="000000"/>
                </a:solidFill>
              </a:rPr>
              <a:t>ONE HUNDRED RESTROOMS</a:t>
            </a:r>
            <a:r>
              <a:rPr lang="tr" sz="4000">
                <a:solidFill>
                  <a:srgbClr val="000000"/>
                </a:solidFill>
              </a:rPr>
              <a:t>, 13-Jan-2022. [Online]. Available: https://onehundredrestrooms.com/leading-in-public-restrooms/research/.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[4] </a:t>
            </a:r>
            <a:r>
              <a:rPr lang="tr" sz="4000">
                <a:solidFill>
                  <a:srgbClr val="000000"/>
                </a:solidFill>
              </a:rPr>
              <a:t>A. Callahan, “How bad are the germs in public restrooms, really?,” </a:t>
            </a:r>
            <a:r>
              <a:rPr i="1" lang="tr" sz="4000">
                <a:solidFill>
                  <a:srgbClr val="000000"/>
                </a:solidFill>
              </a:rPr>
              <a:t>The New York Times</a:t>
            </a:r>
            <a:r>
              <a:rPr lang="tr" sz="4000">
                <a:solidFill>
                  <a:srgbClr val="000000"/>
                </a:solidFill>
              </a:rPr>
              <a:t>, 21-Jun-2022. [Online]. Available: https://www.nytimes.com/2022/06/21/well/live/public-bathrooms-health-safety.html.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[5]  DEMİR E "Park Kullanım Kalıpları: Gençlik Parkı Ziyaretçileri Üzerine Bir Araştırma." Çağdaş Yerel Yönetimler,  14,  ss.19 - 42, 2005. 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[6] </a:t>
            </a:r>
            <a:r>
              <a:rPr lang="tr" sz="4000">
                <a:solidFill>
                  <a:srgbClr val="000000"/>
                </a:solidFill>
              </a:rPr>
              <a:t>E. Özden, “Ankara Gençlik Parkı - Nerede - Nasıl Gidilir ?,” </a:t>
            </a:r>
            <a:r>
              <a:rPr i="1" lang="tr" sz="4000">
                <a:solidFill>
                  <a:srgbClr val="000000"/>
                </a:solidFill>
              </a:rPr>
              <a:t>gezicenga.com</a:t>
            </a:r>
            <a:r>
              <a:rPr lang="tr" sz="4000">
                <a:solidFill>
                  <a:srgbClr val="000000"/>
                </a:solidFill>
              </a:rPr>
              <a:t>, 22-Nov-2019. [Online]. Available: https://gezicenga.com/ankara-genclik-parki/.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[7]</a:t>
            </a:r>
            <a:r>
              <a:rPr lang="tr" sz="4000">
                <a:solidFill>
                  <a:srgbClr val="000000"/>
                </a:solidFill>
              </a:rPr>
              <a:t> Anonymous, Staff. 2022.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14" name="Google Shape;314;p3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[8] K. Şenyiğit, </a:t>
            </a:r>
            <a:r>
              <a:rPr i="1" lang="tr" sz="4000">
                <a:solidFill>
                  <a:srgbClr val="000000"/>
                </a:solidFill>
              </a:rPr>
              <a:t>QR code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[9] K. Şenyiğit, </a:t>
            </a:r>
            <a:r>
              <a:rPr i="1" lang="tr" sz="4000">
                <a:solidFill>
                  <a:srgbClr val="000000"/>
                </a:solidFill>
              </a:rPr>
              <a:t> No Touch Button Notification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[10] </a:t>
            </a:r>
            <a:r>
              <a:rPr lang="tr" sz="4000">
                <a:solidFill>
                  <a:srgbClr val="000000"/>
                </a:solidFill>
              </a:rPr>
              <a:t>“Hepatitis A,” </a:t>
            </a:r>
            <a:r>
              <a:rPr i="1" lang="tr" sz="4000">
                <a:solidFill>
                  <a:srgbClr val="000000"/>
                </a:solidFill>
              </a:rPr>
              <a:t>Centers for Disease Control and Prevention</a:t>
            </a:r>
            <a:r>
              <a:rPr lang="tr" sz="4000">
                <a:solidFill>
                  <a:srgbClr val="000000"/>
                </a:solidFill>
              </a:rPr>
              <a:t>, 22-Jul-2022. [Online]. Available: https://www.cdc.gov/dotw/hepatitisa/index.html.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[11</a:t>
            </a:r>
            <a:r>
              <a:rPr lang="tr" sz="4000">
                <a:solidFill>
                  <a:srgbClr val="000000"/>
                </a:solidFill>
              </a:rPr>
              <a:t>] </a:t>
            </a:r>
            <a:r>
              <a:rPr lang="tr" sz="4000">
                <a:solidFill>
                  <a:srgbClr val="000000"/>
                </a:solidFill>
              </a:rPr>
              <a:t>P. D. İF. T. A. H. A. R. KÖKSAL, </a:t>
            </a:r>
            <a:r>
              <a:rPr i="1" lang="tr" sz="4000">
                <a:solidFill>
                  <a:srgbClr val="000000"/>
                </a:solidFill>
              </a:rPr>
              <a:t>Salmonella Nedir, Belirtileri ve Tedavisi - Acıbadem Hayat</a:t>
            </a:r>
            <a:r>
              <a:rPr lang="tr" sz="4000">
                <a:solidFill>
                  <a:srgbClr val="000000"/>
                </a:solidFill>
              </a:rPr>
              <a:t>, 23-Sep-2022. [Online]. Available: https://www.acibadem.com.tr/hayat/salmonella-nedir/.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[12] C. Arbanas, “How highly contagious norovirus infection gets its start,” </a:t>
            </a:r>
            <a:r>
              <a:rPr i="1" lang="tr" sz="4000">
                <a:solidFill>
                  <a:srgbClr val="000000"/>
                </a:solidFill>
              </a:rPr>
              <a:t>Washington University School of Medicine in St. Louis</a:t>
            </a:r>
            <a:r>
              <a:rPr lang="tr" sz="4000">
                <a:solidFill>
                  <a:srgbClr val="000000"/>
                </a:solidFill>
              </a:rPr>
              <a:t>, 19-Apr-2018. [Online]. Available: https://medicine.wustl.edu/news/how-fast-spreading-norovirus-infection-gets-its-start/.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[13] E. Akama, “Japanese toilet - toilet logo,” </a:t>
            </a:r>
            <a:r>
              <a:rPr i="1" lang="tr" sz="4000">
                <a:solidFill>
                  <a:srgbClr val="000000"/>
                </a:solidFill>
              </a:rPr>
              <a:t>Japan Explorer</a:t>
            </a:r>
            <a:r>
              <a:rPr lang="tr" sz="4000">
                <a:solidFill>
                  <a:srgbClr val="000000"/>
                </a:solidFill>
              </a:rPr>
              <a:t>, 18-Dec-2015. [Online]. Available: https://www.japanexplorer.com.au/japanese-toilet/toilet-logo/.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[14] “Amazon.” [Online]. Available: https://www.amazon.com/Detector-Wireless-Notification-Security-Basement/dp/B07J9HZ5VN. [Accessed: 25-Oct-2022].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 txBox="1"/>
          <p:nvPr>
            <p:ph idx="4294967295" type="body"/>
          </p:nvPr>
        </p:nvSpPr>
        <p:spPr>
          <a:xfrm>
            <a:off x="311700" y="1229875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[15] Axess Industries, “Poubelle d'extérieur en plastique: Corbeilles de propreté,” </a:t>
            </a:r>
            <a:r>
              <a:rPr i="1" lang="tr" sz="1000">
                <a:solidFill>
                  <a:srgbClr val="000000"/>
                </a:solidFill>
              </a:rPr>
              <a:t>Axess Industries</a:t>
            </a:r>
            <a:r>
              <a:rPr lang="tr" sz="1000">
                <a:solidFill>
                  <a:srgbClr val="000000"/>
                </a:solidFill>
              </a:rPr>
              <a:t>. [Online]. Available: https://www.axess-industries.com/mobilier-urbain/amenagement-urbain/corbeilles-de-proprete/poubelle-d-exterieur-en-plastique-p-182139.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[16] Filtreleme ölçütü: IBM Cloud Education, “Yapay Zeka (AI) nedir?,” </a:t>
            </a:r>
            <a:r>
              <a:rPr i="1" lang="tr" sz="1000">
                <a:solidFill>
                  <a:srgbClr val="000000"/>
                </a:solidFill>
              </a:rPr>
              <a:t>IBM</a:t>
            </a:r>
            <a:r>
              <a:rPr lang="tr" sz="1000">
                <a:solidFill>
                  <a:srgbClr val="000000"/>
                </a:solidFill>
              </a:rPr>
              <a:t>. [Online]. Available: https://www.ibm.com/tr-tr/cloud/learn/what-is-artificial-intelligence.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[17] B. Ramalingam, P. Veerajagadheswar, M. Ilyas, M. R. Elara, and A. Manimuthu, “Vision-based dirt detection and adaptive tiling scheme for selective area coverage,” </a:t>
            </a:r>
            <a:r>
              <a:rPr i="1" lang="tr" sz="1000">
                <a:solidFill>
                  <a:srgbClr val="000000"/>
                </a:solidFill>
              </a:rPr>
              <a:t>Journal of Sensors</a:t>
            </a:r>
            <a:r>
              <a:rPr lang="tr" sz="1000">
                <a:solidFill>
                  <a:srgbClr val="000000"/>
                </a:solidFill>
              </a:rPr>
              <a:t>, 30-Dec-2018. [Online]. Available: https://www.hindawi.com/journals/js/2018/3035128/.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[18] “Smart Bin Sensor: Iot bin sensor singapore,” </a:t>
            </a:r>
            <a:r>
              <a:rPr i="1" lang="tr" sz="1000">
                <a:solidFill>
                  <a:srgbClr val="000000"/>
                </a:solidFill>
              </a:rPr>
              <a:t>Smart Bin Sensor | IoT Bin Sensor Singapore</a:t>
            </a:r>
            <a:r>
              <a:rPr lang="tr" sz="1000">
                <a:solidFill>
                  <a:srgbClr val="000000"/>
                </a:solidFill>
              </a:rPr>
              <a:t>, 21-Mar-2022. [Online]. Available: https://v3smarttech.com/fill-level-sensors/.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[19] J. Hüttenhölscher, “Turkish taxi calling sign stands on a street editorial image - image of stands, motor: 128036625,” </a:t>
            </a:r>
            <a:r>
              <a:rPr i="1" lang="tr" sz="1000">
                <a:solidFill>
                  <a:srgbClr val="000000"/>
                </a:solidFill>
              </a:rPr>
              <a:t>Dreamstime</a:t>
            </a:r>
            <a:r>
              <a:rPr lang="tr" sz="1000">
                <a:solidFill>
                  <a:srgbClr val="000000"/>
                </a:solidFill>
              </a:rPr>
              <a:t>. [Online]. Available: https://www.dreamstime.com/antalya-turkey-september-turkish-taxi-calling-sign-stands-street-antalya-turkish-taxi-calling-sign-stands-street-image128036625.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[20] </a:t>
            </a:r>
            <a:r>
              <a:rPr lang="tr" sz="1100">
                <a:solidFill>
                  <a:srgbClr val="000000"/>
                </a:solidFill>
              </a:rPr>
              <a:t>“Gençlik Parkı Gerçekte Kime devredildi? Taraflar Yanıt Verdi,” </a:t>
            </a:r>
            <a:r>
              <a:rPr i="1" lang="tr" sz="1100">
                <a:solidFill>
                  <a:srgbClr val="000000"/>
                </a:solidFill>
              </a:rPr>
              <a:t>Independent Türkçe</a:t>
            </a:r>
            <a:r>
              <a:rPr lang="tr" sz="1100">
                <a:solidFill>
                  <a:srgbClr val="000000"/>
                </a:solidFill>
              </a:rPr>
              <a:t>, 18-Jun-2019. [Online]. Available: https://www.indyturk.com/node/42931/ekonomi%CC%87/gen%C3%A7lik-park%C4%B1-ger%C3%A7ekte-kime-devredildi-taraflar-yan%C4%B1t-verdi. [Accessed: 26-Oct-2022].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[21] K. Şenyiğit, </a:t>
            </a:r>
            <a:r>
              <a:rPr i="1" lang="tr" sz="1100">
                <a:solidFill>
                  <a:srgbClr val="000000"/>
                </a:solidFill>
              </a:rPr>
              <a:t>Gençlik Parkı Masjid Restroom</a:t>
            </a:r>
            <a:r>
              <a:rPr lang="tr" sz="1100">
                <a:solidFill>
                  <a:srgbClr val="000000"/>
                </a:solidFill>
              </a:rPr>
              <a:t>. 2022.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Public Restrooms 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24" y="2603944"/>
            <a:ext cx="1873338" cy="12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0888" y="1406775"/>
            <a:ext cx="3200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/>
              <a:t>Normal </a:t>
            </a:r>
            <a:r>
              <a:rPr lang="tr" sz="1350"/>
              <a:t>people, on average  people</a:t>
            </a:r>
            <a:r>
              <a:rPr lang="tr" sz="1350"/>
              <a:t> urinate in every 4 hours [1].</a:t>
            </a:r>
            <a:endParaRPr sz="1350"/>
          </a:p>
        </p:txBody>
      </p:sp>
      <p:sp>
        <p:nvSpPr>
          <p:cNvPr id="104" name="Google Shape;104;p15"/>
          <p:cNvSpPr txBox="1"/>
          <p:nvPr/>
        </p:nvSpPr>
        <p:spPr>
          <a:xfrm>
            <a:off x="4455650" y="2857638"/>
            <a:ext cx="33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%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70 say they have had an unpleasant experience due to the conditions in a public restroom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 [2].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455650" y="2049450"/>
            <a:ext cx="35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>
                <a:highlight>
                  <a:srgbClr val="FFFFFF"/>
                </a:highlight>
              </a:rPr>
              <a:t>People have an aversion to touching certain restroom surfaces operate the toilet flusher with their foot  [2].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455650" y="3720363"/>
            <a:ext cx="3357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London scientists say one out of six cell phones tests positive for fecal matter [2].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24669" y="3951275"/>
            <a:ext cx="12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 [13]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339025" y="1189575"/>
            <a:ext cx="412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50">
                <a:solidFill>
                  <a:srgbClr val="222222"/>
                </a:solidFill>
                <a:highlight>
                  <a:srgbClr val="FFFFFF"/>
                </a:highlight>
              </a:rPr>
              <a:t>The 2016 Healthy Hand Washing Survey, conducted by restroom fixture manufacturer Bradley Corporation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Pathogenic microbes on toilets and other surfaces in public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51156" y="4817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225"/>
            <a:ext cx="1795074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839950" y="3586350"/>
            <a:ext cx="2430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H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epatitis A in elementary school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22900" y="3538425"/>
            <a:ext cx="28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S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almonella in dorm toilets [3].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1025" y="3111650"/>
            <a:ext cx="23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2: Pathogenic microbes [9]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25" y="1257549"/>
            <a:ext cx="238815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50" y="1188650"/>
            <a:ext cx="2830201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281100" y="31116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3: Hepatitis A [10]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462050" y="307590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4: Salmonella [11]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31" name="Google Shape;131;p17"/>
          <p:cNvSpPr txBox="1"/>
          <p:nvPr/>
        </p:nvSpPr>
        <p:spPr>
          <a:xfrm>
            <a:off x="311700" y="3864150"/>
            <a:ext cx="6548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D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isease-causing viruses and bacteria,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 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including norovirus in workspace, airplane and cruise ship bathrooms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3340" l="6979" r="-6980" t="-3340"/>
          <a:stretch/>
        </p:blipFill>
        <p:spPr>
          <a:xfrm>
            <a:off x="2691375" y="1089838"/>
            <a:ext cx="3568725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609675" y="35410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5: Norovirus  [12]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00506" y="4798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40" name="Google Shape;140;p18"/>
          <p:cNvSpPr txBox="1"/>
          <p:nvPr/>
        </p:nvSpPr>
        <p:spPr>
          <a:xfrm>
            <a:off x="610300" y="3702650"/>
            <a:ext cx="691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Do not mind paying 1$, 1€ or 1£ for qualitative toilet facilities [1].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10300" y="19855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10300" y="20755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%67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61000" y="2960213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bad experience with quality and hygiene of toilet facilities in a public space is a reason to visit this place less often or to stay shorter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10300" y="28933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0300" y="29833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%32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10300" y="38011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10300" y="38911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%44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0300" y="1017800"/>
            <a:ext cx="7990200" cy="7389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1725" y="998225"/>
            <a:ext cx="8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ONE HUNDRED has initiated an online survey with 4546 participants in 8 countries in December 2020 [1].</a:t>
            </a:r>
            <a:endParaRPr b="1" sz="18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561000" y="2040875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Agrees that the quality and hygiene of the toilets is a clear indicator for the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hygiene of a public space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824050" y="2748750"/>
            <a:ext cx="546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Gençlik Parkı is located in the center of Ankara, Ulus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a wedding hall, amusement park, opera house, places for drinking tea and restaurants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%15.7 of visitors stay in Gençlik Parkı for more than 4 hours [5].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two public restrooms on the outside [7].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5306" y="48144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100750" y="129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{596DA12D-CCBD-4EFB-B06F-B3CC95B30BBA}</a:tableStyleId>
              </a:tblPr>
              <a:tblGrid>
                <a:gridCol w="1386250"/>
                <a:gridCol w="1146875"/>
                <a:gridCol w="1146875"/>
              </a:tblGrid>
              <a:tr h="51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Frequency of visiting  the park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Park visitors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 = 152) %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Local People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(n= 150) (%)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Everyday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week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two week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month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year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Not visiting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Never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Sum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19"/>
          <p:cNvSpPr txBox="1"/>
          <p:nvPr/>
        </p:nvSpPr>
        <p:spPr>
          <a:xfrm>
            <a:off x="582750" y="949100"/>
            <a:ext cx="2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Frequency of Visiting the Park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11700" y="44605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6: Frequency table of visiting the park [5]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12" y="154088"/>
            <a:ext cx="3431676" cy="2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657625" y="23947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Gençlik Parkı Ankara [20]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95306" y="48178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289375" y="1926225"/>
            <a:ext cx="2988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be able to call cleaning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191125" y="1926225"/>
            <a:ext cx="29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Prevent possible diseases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34450" y="1926225"/>
            <a:ext cx="2735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To make the restroom clean most of the time</a:t>
            </a:r>
            <a:endParaRPr b="1"/>
          </a:p>
        </p:txBody>
      </p:sp>
      <p:sp>
        <p:nvSpPr>
          <p:cNvPr id="172" name="Google Shape;172;p20"/>
          <p:cNvSpPr/>
          <p:nvPr/>
        </p:nvSpPr>
        <p:spPr>
          <a:xfrm>
            <a:off x="334450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11350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Purpose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358425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635325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        Impact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277663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346838" y="1331125"/>
            <a:ext cx="285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Significance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body"/>
          </p:nvPr>
        </p:nvSpPr>
        <p:spPr>
          <a:xfrm>
            <a:off x="311700" y="111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Problem: Masjid toilet is not clean in Ankara Gençlik Parkı 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584825"/>
            <a:ext cx="1782825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75" y="1584825"/>
            <a:ext cx="1591158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50" y="1584825"/>
            <a:ext cx="1591149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225" y="1584825"/>
            <a:ext cx="1591149" cy="300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117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of the restroom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94825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8:  Sink of the restroom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026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9: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045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10:  Masjid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80000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